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4" r:id="rId3"/>
    <p:sldId id="283" r:id="rId4"/>
    <p:sldId id="265" r:id="rId5"/>
    <p:sldId id="284" r:id="rId6"/>
    <p:sldId id="285" r:id="rId7"/>
    <p:sldId id="286" r:id="rId8"/>
    <p:sldId id="288" r:id="rId9"/>
    <p:sldId id="289" r:id="rId10"/>
    <p:sldId id="290" r:id="rId11"/>
    <p:sldId id="291" r:id="rId12"/>
    <p:sldId id="269" r:id="rId13"/>
    <p:sldId id="298" r:id="rId14"/>
    <p:sldId id="270" r:id="rId15"/>
    <p:sldId id="271" r:id="rId16"/>
    <p:sldId id="279" r:id="rId17"/>
    <p:sldId id="272" r:id="rId18"/>
    <p:sldId id="303" r:id="rId19"/>
    <p:sldId id="300" r:id="rId20"/>
    <p:sldId id="301" r:id="rId21"/>
    <p:sldId id="302" r:id="rId22"/>
    <p:sldId id="260" r:id="rId23"/>
    <p:sldId id="275" r:id="rId24"/>
    <p:sldId id="276" r:id="rId25"/>
    <p:sldId id="277" r:id="rId26"/>
    <p:sldId id="280" r:id="rId27"/>
    <p:sldId id="281" r:id="rId28"/>
    <p:sldId id="261" r:id="rId29"/>
  </p:sldIdLst>
  <p:sldSz cx="12192000" cy="6858000"/>
  <p:notesSz cx="6858000" cy="9144000"/>
  <p:embeddedFontLst>
    <p:embeddedFont>
      <p:font typeface="G마켓 산스 Bold" panose="02000000000000000000" pitchFamily="50" charset="-127"/>
      <p:regular r:id="rId31"/>
    </p:embeddedFont>
    <p:embeddedFont>
      <p:font typeface="G마켓 산스 Medium" panose="02000000000000000000" pitchFamily="50" charset="-127"/>
      <p:regular r:id="rId32"/>
    </p:embeddedFont>
    <p:embeddedFont>
      <p:font typeface="G마켓 산스 TTF Bold" panose="02000000000000000000" pitchFamily="2" charset="-127"/>
      <p:bold r:id="rId33"/>
    </p:embeddedFont>
    <p:embeddedFont>
      <p:font typeface="HG굴린꼬딕씨 60g" panose="02020603020101020101" pitchFamily="18" charset="-127"/>
      <p:regular r:id="rId34"/>
    </p:embeddedFont>
    <p:embeddedFont>
      <p:font typeface="나눔고딕" panose="020D0604000000000000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3DDC84"/>
    <a:srgbClr val="073042"/>
    <a:srgbClr val="ECF3FE"/>
    <a:srgbClr val="0E374E"/>
    <a:srgbClr val="1AB29D"/>
    <a:srgbClr val="FF5D5B"/>
    <a:srgbClr val="2A231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61" autoAdjust="0"/>
    <p:restoredTop sz="77096" autoAdjust="0"/>
  </p:normalViewPr>
  <p:slideViewPr>
    <p:cSldViewPr snapToGrid="0" showGuides="1">
      <p:cViewPr varScale="1">
        <p:scale>
          <a:sx n="114" d="100"/>
          <a:sy n="114" d="100"/>
        </p:scale>
        <p:origin x="9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6A473-9886-4908-94F5-1205A5B3244F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DAFE-A4A6-44F3-ABF2-8860F4DD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9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24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8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1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27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201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r>
              <a:rPr lang="ko-KR" altLang="en-US" dirty="0"/>
              <a:t>분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스마트폰</a:t>
            </a:r>
            <a:r>
              <a:rPr lang="en-US" altLang="ko-KR" dirty="0"/>
              <a:t>-6</a:t>
            </a:r>
            <a:r>
              <a:rPr lang="ko-KR" altLang="en-US" dirty="0"/>
              <a:t>분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52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616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8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1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50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45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91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22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4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647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</a:t>
            </a:r>
            <a:r>
              <a:rPr lang="ko-KR" altLang="en-US" baseline="0" dirty="0"/>
              <a:t> 개발자 사이트에서 통계 낸 버전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183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737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다운로드 주소 </a:t>
            </a:r>
            <a:r>
              <a:rPr lang="en-US" altLang="ko-KR" dirty="0"/>
              <a:t>: https://developer.android.com/studio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4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5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65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0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45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29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2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6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1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4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4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6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6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84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4A7F6-0A58-455D-AEEC-FF44AE59CC1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2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nrJzXM7a6o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순서도: 수동 입력 22">
            <a:extLst>
              <a:ext uri="{FF2B5EF4-FFF2-40B4-BE49-F238E27FC236}">
                <a16:creationId xmlns:a16="http://schemas.microsoft.com/office/drawing/2014/main" id="{D8CAA555-2365-48AA-B554-62A97AA2A827}"/>
              </a:ext>
            </a:extLst>
          </p:cNvPr>
          <p:cNvSpPr/>
          <p:nvPr/>
        </p:nvSpPr>
        <p:spPr>
          <a:xfrm rot="16200000" flipH="1">
            <a:off x="4054307" y="-1768146"/>
            <a:ext cx="6080290" cy="9616583"/>
          </a:xfrm>
          <a:prstGeom prst="flowChartManualInput">
            <a:avLst/>
          </a:prstGeom>
          <a:solidFill>
            <a:srgbClr val="3DDC8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수동 입력 10">
            <a:extLst>
              <a:ext uri="{FF2B5EF4-FFF2-40B4-BE49-F238E27FC236}">
                <a16:creationId xmlns:a16="http://schemas.microsoft.com/office/drawing/2014/main" id="{DDC944ED-4D2B-4B76-93AE-634FBFEAD533}"/>
              </a:ext>
            </a:extLst>
          </p:cNvPr>
          <p:cNvSpPr/>
          <p:nvPr/>
        </p:nvSpPr>
        <p:spPr>
          <a:xfrm rot="16200000" flipH="1">
            <a:off x="4343568" y="-1768147"/>
            <a:ext cx="6080290" cy="9616583"/>
          </a:xfrm>
          <a:prstGeom prst="flowChartManualInput">
            <a:avLst/>
          </a:prstGeom>
          <a:solidFill>
            <a:srgbClr val="EC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3DD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148738" y="6281891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7304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채수민</a:t>
            </a:r>
            <a:r>
              <a:rPr lang="ko-KR" altLang="en-US" sz="2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73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선임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3790" y="2344007"/>
            <a:ext cx="59747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4285F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</a:t>
            </a:r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73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Programming</a:t>
            </a:r>
            <a:endParaRPr lang="ko-KR" altLang="en-US" sz="6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0730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4057" y="2661951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 구축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32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3DD3C-5F22-4E67-ACB8-2B878D573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4" y="6340784"/>
            <a:ext cx="2205606" cy="289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78D5B1-A113-4FCC-978C-3531E539A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4" y="345115"/>
            <a:ext cx="4646462" cy="52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39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567543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093754-8FA2-499A-8D09-482958B88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9" y="1756291"/>
            <a:ext cx="5071532" cy="3813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BB7A1C-6C8F-4BA9-AEE3-A3432B35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438" y="1756291"/>
            <a:ext cx="5057808" cy="3813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C26751-9648-4094-AEA4-D4F1E108310B}"/>
              </a:ext>
            </a:extLst>
          </p:cNvPr>
          <p:cNvSpPr/>
          <p:nvPr/>
        </p:nvSpPr>
        <p:spPr>
          <a:xfrm>
            <a:off x="4145647" y="5327008"/>
            <a:ext cx="527021" cy="159392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7A21AA-302E-4D42-9CBD-7BDD9900400F}"/>
              </a:ext>
            </a:extLst>
          </p:cNvPr>
          <p:cNvSpPr/>
          <p:nvPr/>
        </p:nvSpPr>
        <p:spPr>
          <a:xfrm>
            <a:off x="9792836" y="5327008"/>
            <a:ext cx="527021" cy="159392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95DCDB-6636-4362-A347-A73FE8A1F176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97B6E90-85D3-415E-A475-79597D7F6665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3627867-86B9-4362-883F-11F6A0116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0D9A738-85A5-4A69-BEBE-731A449960C5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E997D7-F9DD-4967-9FD0-46007D2A6741}"/>
              </a:ext>
            </a:extLst>
          </p:cNvPr>
          <p:cNvSpPr txBox="1"/>
          <p:nvPr/>
        </p:nvSpPr>
        <p:spPr>
          <a:xfrm>
            <a:off x="1355676" y="477698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Studio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다운받기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801AC1-C7CD-473E-A008-58211F3A0822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5847AB-7A69-414E-B93E-12F26F926956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16EE8C-73DD-4146-82A5-8DD4374E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439185-DEFB-44D9-BE18-863838E6D26C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32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567543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8B261-C4DA-449A-8638-35C929F2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80" y="1756291"/>
            <a:ext cx="5068129" cy="3813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DA97DA-9F81-4E37-87C1-D856F03DA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95" y="1756292"/>
            <a:ext cx="5068130" cy="3820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5CBADD-1661-4EDC-821C-BFCCD3F6940F}"/>
              </a:ext>
            </a:extLst>
          </p:cNvPr>
          <p:cNvSpPr/>
          <p:nvPr/>
        </p:nvSpPr>
        <p:spPr>
          <a:xfrm>
            <a:off x="4237926" y="5318619"/>
            <a:ext cx="527021" cy="159392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492245-7CE0-469D-81DF-9D698B3DC885}"/>
              </a:ext>
            </a:extLst>
          </p:cNvPr>
          <p:cNvSpPr/>
          <p:nvPr/>
        </p:nvSpPr>
        <p:spPr>
          <a:xfrm>
            <a:off x="10796499" y="5335396"/>
            <a:ext cx="527021" cy="159392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3A5288-669C-434E-881F-3D5725D4A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78" y="6382428"/>
            <a:ext cx="1792105" cy="46669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00C1D2E-77D8-406C-A881-95B9D59D9958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CBF4A1E-25D2-46E8-9441-442A60521450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324DA5-CF2F-4EB4-9D28-DCCD56F56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77AD25B-31E4-4F8A-AB5A-A5643B1112CA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48CCEEC-41C7-4684-8208-85798EDE0DFE}"/>
              </a:ext>
            </a:extLst>
          </p:cNvPr>
          <p:cNvSpPr txBox="1"/>
          <p:nvPr/>
        </p:nvSpPr>
        <p:spPr>
          <a:xfrm>
            <a:off x="1355676" y="477698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Studio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다운받기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1685E01-A784-4AFC-930E-78146979F5CD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FA3721-BDF2-4790-A6F9-F727592736D3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074538-8C12-43A8-BEEF-F6933016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B1702-6C5E-40A5-8BE6-11541397565F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52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1006" y="1860951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D9DCB"/>
              </a:buClr>
            </a:pP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◆ 모바일 운영체제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801" y="2559470"/>
            <a:ext cx="7930376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모바일에서 실행되는 운영체제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모바일 하드웨어 자원을 직접 제어하고 관리하는 시스템 소프트웨어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데스크톱 운영체제에 비해 부피가 작고 상대적으로 쉽게 개발 가능함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E65705-73DC-4EFD-ACB9-C37F0D402564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21225EB-F482-4539-A110-B28FA68249DB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28D7A3-4DEB-44CB-96F4-2BC4AFDFD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ED437D-2181-4868-94FE-2271CE49E900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6304EA-F29E-40D5-A523-A5E059EBBDE1}"/>
              </a:ext>
            </a:extLst>
          </p:cNvPr>
          <p:cNvSpPr txBox="1"/>
          <p:nvPr/>
        </p:nvSpPr>
        <p:spPr>
          <a:xfrm>
            <a:off x="1355676" y="477698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Smart Phone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등장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B7519F-BFAE-4354-8F00-D604B436D2A0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0ABDB5-208F-433A-8DB2-562E9DD335B5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79A38B-DF09-428C-9CA7-AF90DC0D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53A78F-709D-4E7C-A5BD-15B33C60F2E0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57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1006" y="186095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D9DCB"/>
              </a:buClr>
            </a:pP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◆ </a:t>
            </a:r>
            <a:r>
              <a:rPr lang="ko-KR" altLang="en-US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피쳐폰의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특징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801" y="2559470"/>
            <a:ext cx="5992346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별도의 운영체제가 없고 통화기능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문자 기능 제공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제조사에서 미리 설치해 놓은 프로그램만 사용 가능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잔고장이 없으나 소프트웨어 추가설치가 거의 불가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E65705-73DC-4EFD-ACB9-C37F0D402564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21225EB-F482-4539-A110-B28FA68249DB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28D7A3-4DEB-44CB-96F4-2BC4AFDFD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ED437D-2181-4868-94FE-2271CE49E900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6304EA-F29E-40D5-A523-A5E059EBBDE1}"/>
              </a:ext>
            </a:extLst>
          </p:cNvPr>
          <p:cNvSpPr txBox="1"/>
          <p:nvPr/>
        </p:nvSpPr>
        <p:spPr>
          <a:xfrm>
            <a:off x="1355676" y="477698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Smart Phone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등장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B7519F-BFAE-4354-8F00-D604B436D2A0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0ABDB5-208F-433A-8DB2-562E9DD335B5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79A38B-DF09-428C-9CA7-AF90DC0D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53A78F-709D-4E7C-A5BD-15B33C60F2E0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22B2D85-2461-4800-951B-B2B64F5A1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769" y="1740132"/>
            <a:ext cx="2212698" cy="3585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E75337-D965-4E75-850E-60760FB54B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0" t="3751" r="32417" b="3472"/>
          <a:stretch/>
        </p:blipFill>
        <p:spPr>
          <a:xfrm>
            <a:off x="9680354" y="1566184"/>
            <a:ext cx="1556925" cy="41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2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58" y="2322358"/>
            <a:ext cx="1426964" cy="255937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59204"/>
          <a:stretch/>
        </p:blipFill>
        <p:spPr bwMode="auto">
          <a:xfrm>
            <a:off x="838332" y="2620938"/>
            <a:ext cx="1009652" cy="205561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60" y="2322358"/>
            <a:ext cx="3881185" cy="241290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523" y="2523907"/>
            <a:ext cx="1998296" cy="216578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11BE8-1B3B-4279-92E5-E08852C37388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8068D2C-55E8-4E57-8F06-AAA0D387F9B1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FC4A98-ACAD-475E-BEBA-167BFCEED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C70D53-6333-4FA8-9727-CBEF963B38F6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39EFC6-6829-41D1-A81D-F441A4D45AFC}"/>
              </a:ext>
            </a:extLst>
          </p:cNvPr>
          <p:cNvSpPr txBox="1"/>
          <p:nvPr/>
        </p:nvSpPr>
        <p:spPr>
          <a:xfrm>
            <a:off x="1355676" y="477698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Smart Phone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등장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B3FD45B-ABB4-45FF-BE48-34234CE8CA84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3BCBA87-DAB0-415E-A777-A3FF7C986384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6ED75BA-702A-4984-84E0-ED32FF76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BDFD29-9C86-42FC-B2FD-3EED614ACFD0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45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617" y="2574049"/>
            <a:ext cx="1876425" cy="254317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96" y="2481681"/>
            <a:ext cx="1927525" cy="256177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038" y="2481681"/>
            <a:ext cx="2713748" cy="245800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7EBE7FD-8E5F-46D1-B112-90C7AA372C73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BC38E19-6482-4E7D-82DE-9ED50299C6DD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CD847C-16ED-4D94-8FE9-FEA664768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F1B2BD-1585-4CD9-836B-717F77F5C6A7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5C659B3-1A20-4D97-B763-EFBD85A1BFCA}"/>
              </a:ext>
            </a:extLst>
          </p:cNvPr>
          <p:cNvSpPr txBox="1"/>
          <p:nvPr/>
        </p:nvSpPr>
        <p:spPr>
          <a:xfrm>
            <a:off x="1355676" y="477698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Smart Phone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등장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357200-65F3-48FF-89A3-3E518F69A8A4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A7CAB0-72E9-4B48-B21D-864511D8C0C4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318089F-A610-4CAF-8BF7-D5D777F3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261D62-F556-4806-9198-0FB745012CA4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7A16FB-2535-47AC-A0E4-1EB2124EE86B}"/>
              </a:ext>
            </a:extLst>
          </p:cNvPr>
          <p:cNvSpPr/>
          <p:nvPr/>
        </p:nvSpPr>
        <p:spPr>
          <a:xfrm>
            <a:off x="10033000" y="4572000"/>
            <a:ext cx="14097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3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nrJzXM7a6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05025" y="1473854"/>
            <a:ext cx="7981950" cy="44898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01C4AB2-7EB7-486B-AE29-AAD08DA07F33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E94DC4E-C0DC-414D-8B24-F5E3E59711E8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87725B-A492-421A-AE81-F9D0448CF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FB2A6C-BDCD-49C5-804A-105CBA0F6D63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B8553CF-2866-4C3F-9767-3B031A38BDE0}"/>
              </a:ext>
            </a:extLst>
          </p:cNvPr>
          <p:cNvSpPr txBox="1"/>
          <p:nvPr/>
        </p:nvSpPr>
        <p:spPr>
          <a:xfrm>
            <a:off x="1355676" y="477698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Smart Phone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등장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0D04F-A4FF-4C05-956E-FB89F3EAA93D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370189C-5959-459F-B373-441DFB421228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9BA293-74AC-411E-BD74-041671A99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F70540-A1DD-4CB8-9426-57AE97F22E81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54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8" y="2027115"/>
            <a:ext cx="2636174" cy="338332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2" r="14419"/>
          <a:stretch/>
        </p:blipFill>
        <p:spPr bwMode="auto">
          <a:xfrm>
            <a:off x="5815468" y="2027115"/>
            <a:ext cx="1904793" cy="327143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199" y="2027115"/>
            <a:ext cx="3295650" cy="271462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520" y="2150940"/>
            <a:ext cx="1610010" cy="304874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5CEC804-49C8-4242-8288-B949109AFD12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59A2D4C-F6A7-4148-B248-C41E8AA4D5EA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33ABF28-E0F8-4310-9A93-A2346A38F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BBA652E-9D0F-40EE-9F6F-70517B92BAA1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79EC1E-00C4-491F-9031-4EC8D6B9EF2A}"/>
              </a:ext>
            </a:extLst>
          </p:cNvPr>
          <p:cNvSpPr txBox="1"/>
          <p:nvPr/>
        </p:nvSpPr>
        <p:spPr>
          <a:xfrm>
            <a:off x="1355676" y="477698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Smart Phone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등장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9B4B23-F7BF-4276-B331-B202E20C7457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E5A0F6-6CC3-445F-8699-92CF0753FC9C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42C7351-5BAF-4013-9752-3A63CE84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2E0FC-4FB8-4470-B669-A2F576B7D539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518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1006" y="1860951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D9DCB"/>
              </a:buClr>
            </a:pP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◆ 스마트폰의 등장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801" y="2559470"/>
            <a:ext cx="6558206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- 2007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아이폰의 등장으로 스마트폰의 시대가 열림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곧바로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Android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출시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공개정책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아이폰 전에는 윈도우 폰이 주를 이루었지만 급격히 쇠퇴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E65705-73DC-4EFD-ACB9-C37F0D402564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21225EB-F482-4539-A110-B28FA68249DB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28D7A3-4DEB-44CB-96F4-2BC4AFDFD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ED437D-2181-4868-94FE-2271CE49E900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6304EA-F29E-40D5-A523-A5E059EBBDE1}"/>
              </a:ext>
            </a:extLst>
          </p:cNvPr>
          <p:cNvSpPr txBox="1"/>
          <p:nvPr/>
        </p:nvSpPr>
        <p:spPr>
          <a:xfrm>
            <a:off x="1355676" y="477698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Smart Phone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등장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B7519F-BFAE-4354-8F00-D604B436D2A0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0ABDB5-208F-433A-8DB2-562E9DD335B5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79A38B-DF09-428C-9CA7-AF90DC0D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53A78F-709D-4E7C-A5BD-15B33C60F2E0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0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0E65705-73DC-4EFD-ACB9-C37F0D402564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21225EB-F482-4539-A110-B28FA68249DB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28D7A3-4DEB-44CB-96F4-2BC4AFDFD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ED437D-2181-4868-94FE-2271CE49E900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6304EA-F29E-40D5-A523-A5E059EBBDE1}"/>
              </a:ext>
            </a:extLst>
          </p:cNvPr>
          <p:cNvSpPr txBox="1"/>
          <p:nvPr/>
        </p:nvSpPr>
        <p:spPr>
          <a:xfrm>
            <a:off x="1355676" y="477698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Smart Phone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등장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B7519F-BFAE-4354-8F00-D604B436D2A0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0ABDB5-208F-433A-8DB2-562E9DD335B5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79A38B-DF09-428C-9CA7-AF90DC0D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53A78F-709D-4E7C-A5BD-15B33C60F2E0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463D10-5FE7-42EC-9C94-9BCF99370B29}"/>
              </a:ext>
            </a:extLst>
          </p:cNvPr>
          <p:cNvGrpSpPr/>
          <p:nvPr/>
        </p:nvGrpSpPr>
        <p:grpSpPr>
          <a:xfrm>
            <a:off x="5474642" y="2104890"/>
            <a:ext cx="1242716" cy="3097714"/>
            <a:chOff x="4478520" y="1865863"/>
            <a:chExt cx="1242716" cy="30977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321534-63CA-4DC7-BA91-A1C118CC592C}"/>
                </a:ext>
              </a:extLst>
            </p:cNvPr>
            <p:cNvSpPr txBox="1"/>
            <p:nvPr/>
          </p:nvSpPr>
          <p:spPr>
            <a:xfrm>
              <a:off x="4670914" y="456346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atin typeface="+mn-ea"/>
                </a:rPr>
                <a:t>아이폰</a:t>
              </a:r>
              <a:endParaRPr lang="ko-KR" altLang="en-US" sz="2000" dirty="0">
                <a:latin typeface="+mn-ea"/>
              </a:endParaRP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50AD92E2-2F1C-44FF-927D-CC7C236F3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520" y="1865863"/>
              <a:ext cx="1242716" cy="2598407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E5E31F-38B6-4E9B-8CBE-C1F3A05DA6D8}"/>
              </a:ext>
            </a:extLst>
          </p:cNvPr>
          <p:cNvGrpSpPr/>
          <p:nvPr/>
        </p:nvGrpSpPr>
        <p:grpSpPr>
          <a:xfrm>
            <a:off x="8331364" y="2083194"/>
            <a:ext cx="1398056" cy="3119410"/>
            <a:chOff x="7092123" y="1844167"/>
            <a:chExt cx="1398056" cy="31194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DA25D8-B57C-4CE5-9229-3C3AF584D900}"/>
                </a:ext>
              </a:extLst>
            </p:cNvPr>
            <p:cNvSpPr txBox="1"/>
            <p:nvPr/>
          </p:nvSpPr>
          <p:spPr>
            <a:xfrm>
              <a:off x="7362187" y="456346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+mn-ea"/>
                </a:rPr>
                <a:t>윈도우</a:t>
              </a:r>
            </a:p>
          </p:txBody>
        </p:sp>
        <p:pic>
          <p:nvPicPr>
            <p:cNvPr id="25" name="Picture 1">
              <a:extLst>
                <a:ext uri="{FF2B5EF4-FFF2-40B4-BE49-F238E27FC236}">
                  <a16:creationId xmlns:a16="http://schemas.microsoft.com/office/drawing/2014/main" id="{15166EA1-CF0B-44F4-A909-AFD672A2C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123" y="1844167"/>
              <a:ext cx="1398056" cy="258428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A0B0E9-C0CE-4E6A-B2C7-B5EEE4E61150}"/>
              </a:ext>
            </a:extLst>
          </p:cNvPr>
          <p:cNvGrpSpPr/>
          <p:nvPr/>
        </p:nvGrpSpPr>
        <p:grpSpPr>
          <a:xfrm>
            <a:off x="2377849" y="2097314"/>
            <a:ext cx="1482787" cy="3139307"/>
            <a:chOff x="1138608" y="1858287"/>
            <a:chExt cx="1482787" cy="31393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443CE1-2858-4CB8-B8A3-2026AABE1953}"/>
                </a:ext>
              </a:extLst>
            </p:cNvPr>
            <p:cNvSpPr txBox="1"/>
            <p:nvPr/>
          </p:nvSpPr>
          <p:spPr>
            <a:xfrm>
              <a:off x="1346008" y="4597484"/>
              <a:ext cx="11139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ea"/>
                </a:rPr>
                <a:t>Android</a:t>
              </a:r>
              <a:endParaRPr lang="ko-KR" altLang="en-US" sz="2000" dirty="0">
                <a:latin typeface="+mn-ea"/>
              </a:endParaRPr>
            </a:p>
          </p:txBody>
        </p:sp>
        <p:pic>
          <p:nvPicPr>
            <p:cNvPr id="26" name="Picture 4" descr="http://www.soen.kr/book/android/book/1-1-1.files/image008.jpg">
              <a:extLst>
                <a:ext uri="{FF2B5EF4-FFF2-40B4-BE49-F238E27FC236}">
                  <a16:creationId xmlns:a16="http://schemas.microsoft.com/office/drawing/2014/main" id="{9C4DD310-2C90-4FB1-AF0E-58F5DDD1B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608" y="1858287"/>
              <a:ext cx="1482787" cy="257016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704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567543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1C7E08-D97C-4309-A3D1-FC0370A2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38" y="1571625"/>
            <a:ext cx="5106113" cy="420111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B94A8F-9862-480B-8A48-08F84390CEB2}"/>
              </a:ext>
            </a:extLst>
          </p:cNvPr>
          <p:cNvGrpSpPr/>
          <p:nvPr/>
        </p:nvGrpSpPr>
        <p:grpSpPr>
          <a:xfrm>
            <a:off x="260776" y="160496"/>
            <a:ext cx="7530673" cy="1109318"/>
            <a:chOff x="165527" y="92975"/>
            <a:chExt cx="7325842" cy="110931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F70373E-A675-48BD-BCB9-EB65F204DE28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61FD555-84FC-43A9-970D-D6B824A19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B488A3-7E35-4669-9302-122946AE2C14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EF01E7-1147-4E00-A240-11A48DEE0B08}"/>
              </a:ext>
            </a:extLst>
          </p:cNvPr>
          <p:cNvSpPr txBox="1"/>
          <p:nvPr/>
        </p:nvSpPr>
        <p:spPr>
          <a:xfrm>
            <a:off x="1355676" y="477698"/>
            <a:ext cx="622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Mobile Application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배우는 목적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73677F-41F8-485C-8AD5-83C38DADA88C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A9C3ED-ECBD-4C62-A234-24FBA470E021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3A927B-422B-4387-AC3C-20B729D2F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728699-77B1-4B05-99F2-47063CB7C1A9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82F7317-A6D8-4147-912F-27B8BF2F222F}"/>
              </a:ext>
            </a:extLst>
          </p:cNvPr>
          <p:cNvSpPr txBox="1"/>
          <p:nvPr/>
        </p:nvSpPr>
        <p:spPr>
          <a:xfrm>
            <a:off x="1119849" y="2838785"/>
            <a:ext cx="3792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ICBM</a:t>
            </a:r>
            <a:endParaRPr lang="ko-KR" altLang="en-US" sz="8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09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0E65705-73DC-4EFD-ACB9-C37F0D402564}"/>
              </a:ext>
            </a:extLst>
          </p:cNvPr>
          <p:cNvGrpSpPr/>
          <p:nvPr/>
        </p:nvGrpSpPr>
        <p:grpSpPr>
          <a:xfrm>
            <a:off x="260777" y="160496"/>
            <a:ext cx="4319612" cy="1109318"/>
            <a:chOff x="165527" y="92975"/>
            <a:chExt cx="431961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21225EB-F482-4539-A110-B28FA68249DB}"/>
                </a:ext>
              </a:extLst>
            </p:cNvPr>
            <p:cNvSpPr/>
            <p:nvPr/>
          </p:nvSpPr>
          <p:spPr>
            <a:xfrm>
              <a:off x="472580" y="257175"/>
              <a:ext cx="401255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28D7A3-4DEB-44CB-96F4-2BC4AFDFD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ED437D-2181-4868-94FE-2271CE49E900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6304EA-F29E-40D5-A523-A5E059EBBDE1}"/>
              </a:ext>
            </a:extLst>
          </p:cNvPr>
          <p:cNvSpPr txBox="1"/>
          <p:nvPr/>
        </p:nvSpPr>
        <p:spPr>
          <a:xfrm>
            <a:off x="1355676" y="477698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등장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B7519F-BFAE-4354-8F00-D604B436D2A0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0ABDB5-208F-433A-8DB2-562E9DD335B5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79A38B-DF09-428C-9CA7-AF90DC0D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53A78F-709D-4E7C-A5BD-15B33C60F2E0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264BFB9-B38C-4C0C-A943-A2C09EA27C32}"/>
              </a:ext>
            </a:extLst>
          </p:cNvPr>
          <p:cNvSpPr txBox="1"/>
          <p:nvPr/>
        </p:nvSpPr>
        <p:spPr>
          <a:xfrm>
            <a:off x="511006" y="1860951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D9DCB"/>
              </a:buClr>
            </a:pP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◆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Android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등장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4730E7-8D98-483A-89D6-D260FB944442}"/>
              </a:ext>
            </a:extLst>
          </p:cNvPr>
          <p:cNvSpPr txBox="1"/>
          <p:nvPr/>
        </p:nvSpPr>
        <p:spPr>
          <a:xfrm>
            <a:off x="712801" y="2559470"/>
            <a:ext cx="7475123" cy="305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주체는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OHA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컨소시엄으로 되어있지만 실질적 리더는 구글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모바일 환경에서도 인터넷을 더 많이 보급시키기 위해 만들어짐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 중에도 인터넷에 쉽게 접속할 수 있는 수단으로 제작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50000"/>
              </a:lnSpc>
              <a:buClr>
                <a:srgbClr val="E22B37"/>
              </a:buClr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비독점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개발 플랫폼을 지향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오픈소스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386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0E65705-73DC-4EFD-ACB9-C37F0D402564}"/>
              </a:ext>
            </a:extLst>
          </p:cNvPr>
          <p:cNvGrpSpPr/>
          <p:nvPr/>
        </p:nvGrpSpPr>
        <p:grpSpPr>
          <a:xfrm>
            <a:off x="260777" y="160496"/>
            <a:ext cx="4319612" cy="1109318"/>
            <a:chOff x="165527" y="92975"/>
            <a:chExt cx="431961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21225EB-F482-4539-A110-B28FA68249DB}"/>
                </a:ext>
              </a:extLst>
            </p:cNvPr>
            <p:cNvSpPr/>
            <p:nvPr/>
          </p:nvSpPr>
          <p:spPr>
            <a:xfrm>
              <a:off x="472580" y="257175"/>
              <a:ext cx="401255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28D7A3-4DEB-44CB-96F4-2BC4AFDFD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ED437D-2181-4868-94FE-2271CE49E900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6304EA-F29E-40D5-A523-A5E059EBBDE1}"/>
              </a:ext>
            </a:extLst>
          </p:cNvPr>
          <p:cNvSpPr txBox="1"/>
          <p:nvPr/>
        </p:nvSpPr>
        <p:spPr>
          <a:xfrm>
            <a:off x="1355676" y="477698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B7519F-BFAE-4354-8F00-D604B436D2A0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0ABDB5-208F-433A-8DB2-562E9DD335B5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79A38B-DF09-428C-9CA7-AF90DC0D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53A78F-709D-4E7C-A5BD-15B33C60F2E0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27" name="Picture 2" descr="android architectureì ëí ì´ë¯¸ì§ ê²ìê²°ê³¼">
            <a:extLst>
              <a:ext uri="{FF2B5EF4-FFF2-40B4-BE49-F238E27FC236}">
                <a16:creationId xmlns:a16="http://schemas.microsoft.com/office/drawing/2014/main" id="{DFEE32A4-9F24-4178-84FE-CD1E724E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24" y="1406124"/>
            <a:ext cx="6111952" cy="458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00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ìëë¡ì´ëOS_ì¤ë§í¸í°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2" y="1714991"/>
            <a:ext cx="2623962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ìëë¡ì´ëOS_ì¤ë§í¸í°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36" y="1714991"/>
            <a:ext cx="2623962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ìëë¡ì´ëOS_ì¤ë§í¸í°_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44" y="1714991"/>
            <a:ext cx="2623964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ìëë¡ì´ëOS_ì¤ë§í¸í°_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63" y="1714990"/>
            <a:ext cx="2656731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58C4A3-AB3F-4030-B7F0-E1486FDE17DC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3498C69-04CE-450D-B045-69523D04F7E1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812950-A5A5-4853-8591-D08BF22C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783B76-9424-491A-B584-038CCC552727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FBC91C-52F1-44FD-87B2-691308E0173D}"/>
              </a:ext>
            </a:extLst>
          </p:cNvPr>
          <p:cNvSpPr txBox="1"/>
          <p:nvPr/>
        </p:nvSpPr>
        <p:spPr>
          <a:xfrm>
            <a:off x="1355676" y="477698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역사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247F79-F0A6-435F-870B-373CAF6E97B6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075654-026A-47CB-B595-190B57FBC931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2FD4D93-B39F-47A6-AB11-30CD67C68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B0B205-5E52-4279-9E45-3205ECA57EF0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40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ìëë¡ì´ëOS_ì¤ë§í¸í°_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1" y="1717856"/>
            <a:ext cx="2614751" cy="411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ìëë¡ì´ëOS_ì¤ë§í¸í°_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369" y="1714990"/>
            <a:ext cx="2627594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ìëë¡ì´ëOS_ì¤ë§í¸í°_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77" y="1714990"/>
            <a:ext cx="2627596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ìëë¡ì´ëOS_ì¤ë§í¸í°_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63" y="1714990"/>
            <a:ext cx="2656731" cy="411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ABAB10C-58A5-43F2-B142-65E261604630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BB4A9FF-D0D3-425E-80AE-60E96B6A400A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9A1D21-64E1-4C6A-BD2F-43AA6921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DADCE75-E5DF-4FE1-885D-9D18560FD3C0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BAB710-D9D8-438F-B765-24352755D5AB}"/>
              </a:ext>
            </a:extLst>
          </p:cNvPr>
          <p:cNvSpPr txBox="1"/>
          <p:nvPr/>
        </p:nvSpPr>
        <p:spPr>
          <a:xfrm>
            <a:off x="1355676" y="477698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역사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7B24F1-DF3E-4D4A-B675-4148B5D7F2B1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746B29-0893-45B7-9550-011E149B72D6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3A83CB3-369F-4F28-8739-B6581DC7D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6A4781-D925-4A6A-9607-EA243E4DDCB4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38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6" descr="ìëë¡ì´ëOS_ì¤ë§í¸í°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63" y="1714990"/>
            <a:ext cx="2656731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ìëë¡ì´ëOS_ì¤ë§í¸í°_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44" y="1714990"/>
            <a:ext cx="2623964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ìëë¡ì´ëOS_ì¤ë§í¸í°_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36" y="1714990"/>
            <a:ext cx="2623962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ìëë¡ì´ëOS_ì¤ë§í¸í°_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1" y="1714990"/>
            <a:ext cx="2614751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72D6BCD-615C-424C-A6DE-7F7EF2736E39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FCDD10E-F962-443A-A0BD-2842BEEABEEF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A93B3E7-BE55-41B3-B28F-5A6CDF06A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CF6CB8-E2A1-4E6D-9649-040ECED8CE22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3D64DD-C0A2-4933-9A8F-15F1FAF17260}"/>
              </a:ext>
            </a:extLst>
          </p:cNvPr>
          <p:cNvSpPr txBox="1"/>
          <p:nvPr/>
        </p:nvSpPr>
        <p:spPr>
          <a:xfrm>
            <a:off x="1355676" y="477698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역사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DA78CB-8B5D-4D5F-AF8E-8CB9827607C0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E84CFB-E6F8-4063-AC3D-C70B3ABB4169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C7B5993-A786-4A80-AA65-B179B54B9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1FA95E-B67C-44A9-B5E1-9623199D5413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29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ìëë¡ì´ëOS_ì¤ë§í¸í°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63" y="1714990"/>
            <a:ext cx="2656731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ìëë¡ì´ëOS_ì¤ë§í¸í°_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44" y="1714990"/>
            <a:ext cx="2623964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ìëë¡ì´ëOS_ì¤ë§í¸í°_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36" y="1716991"/>
            <a:ext cx="2623962" cy="41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ìëë¡ì´ëOS_ì¤ë§í¸í°_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2" y="1714990"/>
            <a:ext cx="2623962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654" y="1714990"/>
            <a:ext cx="2651940" cy="41130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97445" y="4630994"/>
            <a:ext cx="1848465" cy="806245"/>
          </a:xfrm>
          <a:prstGeom prst="rect">
            <a:avLst/>
          </a:prstGeom>
          <a:solidFill>
            <a:srgbClr val="2A2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부팅속도 개선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분할 화면 기능 개선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스마트 텍스트 선택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알림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Dots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기능 추가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오디오 기능 향상 등</a:t>
            </a:r>
            <a:endParaRPr lang="en-US" altLang="ko-KR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E2D4E1-5F8F-4E5D-AA13-19D59A832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752"/>
            <a:ext cx="2299317" cy="59878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36C473-62AB-4C2D-8405-AAABB70B5C02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FEBE52C-BFC6-43BF-BC43-D29DE003C2E6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6263D10-422D-42B4-81B6-1E88D4777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23770B-7BBA-4030-BA72-26F352705B4D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66AA05-5F8C-410F-A44D-F6537E718B46}"/>
              </a:ext>
            </a:extLst>
          </p:cNvPr>
          <p:cNvSpPr txBox="1"/>
          <p:nvPr/>
        </p:nvSpPr>
        <p:spPr>
          <a:xfrm>
            <a:off x="1355676" y="477698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역사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3E22DD-61D5-4BA5-BB13-CD30799712A2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6102E6-5FE2-4283-AF0E-6618BE8BD24A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7C0712C-F02F-4C65-9376-FFA27F3B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411FF6-D0F5-45C5-BE04-4E776AA31E54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49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6E1C607-8600-4D0E-BBE7-B7D8B3E93222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32324D1-AE47-4634-92C5-F0F1FD619B96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B8B940C-7C56-441C-B66A-20BCAF7C4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F85FD6-3E48-4EFB-A450-5EB35009CBC4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9C6F30-365C-4608-8716-09CBA74DDF93}"/>
              </a:ext>
            </a:extLst>
          </p:cNvPr>
          <p:cNvSpPr txBox="1"/>
          <p:nvPr/>
        </p:nvSpPr>
        <p:spPr>
          <a:xfrm>
            <a:off x="1355676" y="477698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역사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38E599-5965-4DF7-ABD5-5F8F511E9EA8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C03546-F4B4-4390-8478-FA41F51D4A05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CB9938A-EAF7-4B76-B712-4663484E0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EF4FEB-F460-4CA4-B951-9FE87138711A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B330E8B-9074-4013-8052-7905AE13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85" y="1260971"/>
            <a:ext cx="7297230" cy="49519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363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ndroid-2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83" y="1845699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upload.wikimedia.org/wikipedia/commons/thumb/e/e7/Android_4.0.png/220px-Android_4.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2" y="1564711"/>
            <a:ext cx="20955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upload.wikimedia.org/wikipedia/commons/thumb/9/95/Nexus_5.png/220px-Nexus_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61" y="1369448"/>
            <a:ext cx="20955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589181" y="5551127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Lollipop</a:t>
            </a:r>
            <a:endParaRPr lang="ko-KR" altLang="en-US" sz="24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0913" y="5551127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Kit - </a:t>
            </a:r>
            <a:r>
              <a:rPr lang="en-US" altLang="ko-KR" sz="2400" dirty="0" err="1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kat</a:t>
            </a:r>
            <a:endParaRPr lang="ko-KR" altLang="en-US" sz="24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0719" y="5551127"/>
            <a:ext cx="305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Icecream</a:t>
            </a:r>
            <a:r>
              <a:rPr lang="en-US" altLang="ko-KR" sz="24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cake</a:t>
            </a:r>
            <a:endParaRPr lang="ko-KR" altLang="en-US" sz="24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0590" y="5551127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Froyo</a:t>
            </a:r>
            <a:endParaRPr lang="ko-KR" altLang="en-US" sz="24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050" y="1564711"/>
            <a:ext cx="2199792" cy="392916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6A3AE0-3AD2-4123-8C46-1661DD803D2E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BFFCAE8-A00E-4963-9380-4DE88A2C84F3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EBDD0F3-9B76-4C5B-8497-5ED0F672B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E6606B-5EC9-4666-8F19-B73F86306D29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0E1D1D0-6921-48EB-BAF5-DC356E46C8E2}"/>
              </a:ext>
            </a:extLst>
          </p:cNvPr>
          <p:cNvSpPr txBox="1"/>
          <p:nvPr/>
        </p:nvSpPr>
        <p:spPr>
          <a:xfrm>
            <a:off x="1355676" y="477698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역사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024163-0D8C-4A78-9E28-8B5ABD984E51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F84476-D142-4D41-9FC6-DCB128F99ABC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E223A7-A711-472A-947A-E0ACAEE7D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BBEF6C-25A5-4BB5-9BA3-CFE17A894769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75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08176" y="2487880"/>
            <a:ext cx="7618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DDC8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Thank You!</a:t>
            </a:r>
            <a:endParaRPr lang="ko-KR" altLang="en-US" sz="8000" dirty="0">
              <a:solidFill>
                <a:srgbClr val="3DDC84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7C5AE-76C4-48D6-82FB-4AEB5330D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72" y="6495406"/>
            <a:ext cx="1582547" cy="2079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DDD72D-96B2-4558-AD41-B02B1EE0F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6234" r="17715" b="16331"/>
          <a:stretch/>
        </p:blipFill>
        <p:spPr>
          <a:xfrm>
            <a:off x="1938516" y="1843889"/>
            <a:ext cx="939319" cy="11093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2DEF693-5988-4B17-AE99-F7E2A9E1E19C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E9169D-B1FB-4A28-BC1A-92183D248B05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27F726F-5E4C-4999-A3F4-2253BD1F6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D5438A-E194-4EDF-8ACD-8BDC76BFB0BB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91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6006E8-D8EB-47A4-B74B-E91BB333B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00"/>
          <a:stretch/>
        </p:blipFill>
        <p:spPr>
          <a:xfrm>
            <a:off x="1005914" y="2046479"/>
            <a:ext cx="10087351" cy="32846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567543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33485" y="4357852"/>
            <a:ext cx="4276939" cy="391715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600AF7-9B65-4203-BCA3-0CF064D6C261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D2EA976-D955-433E-98CD-813530F10C7C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A625299-866D-48E4-A856-5DA2BEBA1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0AC754-C352-49C6-9A5C-F58639164CCF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1DBBBF-5881-4208-8C84-30202F81C90B}"/>
              </a:ext>
            </a:extLst>
          </p:cNvPr>
          <p:cNvSpPr txBox="1"/>
          <p:nvPr/>
        </p:nvSpPr>
        <p:spPr>
          <a:xfrm>
            <a:off x="1355676" y="477698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Studio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다운받기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6D3655-BFF6-4EE3-9689-67489A18A088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B484C8F-5857-4276-AC82-89C60A5FC9F3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6FDB420-472F-4E16-AC73-41ACE9F06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159691-2453-4DA5-A1FD-7410672CA68C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3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5B7E5D-D04A-4A78-81A2-3AA9596A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566" y="1508669"/>
            <a:ext cx="4382112" cy="44202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33083" y="4253501"/>
            <a:ext cx="2762926" cy="513708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B9D53-901F-42F7-ACA3-7762783CE89B}"/>
              </a:ext>
            </a:extLst>
          </p:cNvPr>
          <p:cNvSpPr txBox="1"/>
          <p:nvPr/>
        </p:nvSpPr>
        <p:spPr>
          <a:xfrm>
            <a:off x="6075942" y="4809775"/>
            <a:ext cx="157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G굴린꼬딕씨 60g" panose="02020603020101020101" pitchFamily="18" charset="-127"/>
                <a:ea typeface="HG굴린꼬딕씨 60g" panose="02020603020101020101" pitchFamily="18" charset="-127"/>
              </a:rPr>
              <a:t>Download</a:t>
            </a:r>
            <a:r>
              <a:rPr lang="ko-KR" altLang="en-US" dirty="0">
                <a:solidFill>
                  <a:srgbClr val="FF0000"/>
                </a:solidFill>
                <a:latin typeface="HG굴린꼬딕씨 60g" panose="02020603020101020101" pitchFamily="18" charset="-127"/>
                <a:ea typeface="HG굴린꼬딕씨 60g" panose="02020603020101020101" pitchFamily="18" charset="-127"/>
              </a:rPr>
              <a:t> 클릭</a:t>
            </a:r>
            <a:endParaRPr lang="en-US" altLang="ko-KR" dirty="0">
              <a:solidFill>
                <a:srgbClr val="FF0000"/>
              </a:solidFill>
              <a:latin typeface="HG굴린꼬딕씨 60g" panose="02020603020101020101" pitchFamily="18" charset="-127"/>
              <a:ea typeface="HG굴린꼬딕씨 60g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6A4A33-0D13-45A5-88DD-EA2376C58EC4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E22503B-7B79-4EE0-8B66-12C71C65888B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3D9D09B-6CE3-4B06-BEAE-340422CE7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48B9516-7ED3-4A3B-94D9-2B31AFAB616D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D00EECA-6003-45FB-AB54-C1D1152CA054}"/>
              </a:ext>
            </a:extLst>
          </p:cNvPr>
          <p:cNvSpPr txBox="1"/>
          <p:nvPr/>
        </p:nvSpPr>
        <p:spPr>
          <a:xfrm>
            <a:off x="1355676" y="477698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Studio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다운받기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8E7407-FB36-484A-ABC9-073CDAAC14BD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C46DD0D-847F-4B68-874D-E3E8008D3ECB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03C636-EA9B-4F91-A3C3-0202F8F4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0774AD-9E01-484C-9C13-04D710AB730E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17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8D64BF-1AAC-4C6E-8308-B767A8FBE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92" y="1558266"/>
            <a:ext cx="7139028" cy="41423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0BBD5E-2A3A-47A8-A24C-DD5492F40734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EEBEA35-B8ED-48AA-92CC-474B35F1B7E3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9F10A1F-719B-4B9F-B7FD-D97C21F62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0E8AD7-1440-4B3F-B6CA-0AD917E3A540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E9C9A4A-4602-48ED-86D2-B9243686F2CC}"/>
              </a:ext>
            </a:extLst>
          </p:cNvPr>
          <p:cNvSpPr txBox="1"/>
          <p:nvPr/>
        </p:nvSpPr>
        <p:spPr>
          <a:xfrm>
            <a:off x="1355676" y="477698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Studio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다운받기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EFC834C-658B-480B-A824-B5AB3B3981D2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D8D931-3F3E-4615-ABFE-54F4E33F99C2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EF3E008-AEEB-44F4-A865-3F810ED99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6AB030-F58E-457A-B986-6F6B760EE485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72F17B6-F0AF-4F92-A69D-0F888881A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197" y="3876766"/>
            <a:ext cx="5649113" cy="15051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068908" y="3999994"/>
            <a:ext cx="265429" cy="250403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C68FD-6935-4F88-8D58-6DE3E0703A64}"/>
              </a:ext>
            </a:extLst>
          </p:cNvPr>
          <p:cNvSpPr/>
          <p:nvPr/>
        </p:nvSpPr>
        <p:spPr>
          <a:xfrm>
            <a:off x="6068908" y="4469269"/>
            <a:ext cx="5263485" cy="447878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B9D53-901F-42F7-ACA3-7762783CE89B}"/>
              </a:ext>
            </a:extLst>
          </p:cNvPr>
          <p:cNvSpPr txBox="1"/>
          <p:nvPr/>
        </p:nvSpPr>
        <p:spPr>
          <a:xfrm>
            <a:off x="9908771" y="4968211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G굴린꼬딕씨 60g" panose="02020603020101020101" pitchFamily="18" charset="-127"/>
                <a:ea typeface="HG굴린꼬딕씨 60g" panose="02020603020101020101" pitchFamily="18" charset="-127"/>
              </a:rPr>
              <a:t>Download</a:t>
            </a:r>
            <a:r>
              <a:rPr lang="ko-KR" altLang="en-US" dirty="0">
                <a:solidFill>
                  <a:srgbClr val="FF0000"/>
                </a:solidFill>
                <a:latin typeface="HG굴린꼬딕씨 60g" panose="02020603020101020101" pitchFamily="18" charset="-127"/>
                <a:ea typeface="HG굴린꼬딕씨 60g" panose="02020603020101020101" pitchFamily="18" charset="-127"/>
              </a:rPr>
              <a:t> 클릭</a:t>
            </a:r>
            <a:endParaRPr lang="en-US" altLang="ko-KR" dirty="0">
              <a:solidFill>
                <a:srgbClr val="FF0000"/>
              </a:solidFill>
              <a:latin typeface="HG굴린꼬딕씨 60g" panose="02020603020101020101" pitchFamily="18" charset="-127"/>
              <a:ea typeface="HG굴린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09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567543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237856-5DA3-4ECE-8663-85C27A0CCAEE}"/>
              </a:ext>
            </a:extLst>
          </p:cNvPr>
          <p:cNvGrpSpPr/>
          <p:nvPr/>
        </p:nvGrpSpPr>
        <p:grpSpPr>
          <a:xfrm>
            <a:off x="798562" y="1643037"/>
            <a:ext cx="10502055" cy="3942374"/>
            <a:chOff x="597508" y="1680789"/>
            <a:chExt cx="10502055" cy="39423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7223C80-425C-4E48-83D8-55F604067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"/>
            <a:stretch/>
          </p:blipFill>
          <p:spPr>
            <a:xfrm>
              <a:off x="6012562" y="1680789"/>
              <a:ext cx="5087001" cy="394237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A80F88-7E06-48C3-87B2-4DA70B1A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508" y="1680790"/>
              <a:ext cx="5073450" cy="394237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3918978" y="5293453"/>
              <a:ext cx="720134" cy="201336"/>
            </a:xfrm>
            <a:prstGeom prst="rect">
              <a:avLst/>
            </a:prstGeom>
            <a:noFill/>
            <a:ln w="57150">
              <a:solidFill>
                <a:srgbClr val="FF5D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633AE76-1994-4B9D-991D-7A782917DEE1}"/>
                </a:ext>
              </a:extLst>
            </p:cNvPr>
            <p:cNvSpPr/>
            <p:nvPr/>
          </p:nvSpPr>
          <p:spPr>
            <a:xfrm>
              <a:off x="9322886" y="5310231"/>
              <a:ext cx="720134" cy="201336"/>
            </a:xfrm>
            <a:prstGeom prst="rect">
              <a:avLst/>
            </a:prstGeom>
            <a:noFill/>
            <a:ln w="57150">
              <a:solidFill>
                <a:srgbClr val="FF5D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6610DD-CEFA-43D5-A932-3A8F718F8D51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B4F9EE1-CDD7-49F9-9F92-24E848BCB6BF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5AB795-A226-4761-8845-4D01275FF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44EBA-387F-4C77-AC47-2B633D440290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44F2D1-0C5A-44E8-824E-747538447C10}"/>
              </a:ext>
            </a:extLst>
          </p:cNvPr>
          <p:cNvSpPr txBox="1"/>
          <p:nvPr/>
        </p:nvSpPr>
        <p:spPr>
          <a:xfrm>
            <a:off x="1355676" y="477698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Studio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다운받기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9A7ACC-5C12-491C-8615-1C5512F6E37E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8CBE1A-8266-4722-A4C1-DF6ECF3127C2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C155677-B6BA-46A6-8616-D36FC6DED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7C8D74-28A0-4B20-8FEC-CC56D4B84EC7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02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F15992-6A77-4A9B-B462-0105CD9C0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3"/>
          <a:stretch/>
        </p:blipFill>
        <p:spPr>
          <a:xfrm>
            <a:off x="6267853" y="1649396"/>
            <a:ext cx="5047765" cy="3936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48445F-EC66-4D25-8A62-CF9B64791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72" y="1649396"/>
            <a:ext cx="5073450" cy="3936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567543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04542" y="5270449"/>
            <a:ext cx="720134" cy="201336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33AE76-1994-4B9D-991D-7A782917DEE1}"/>
              </a:ext>
            </a:extLst>
          </p:cNvPr>
          <p:cNvSpPr/>
          <p:nvPr/>
        </p:nvSpPr>
        <p:spPr>
          <a:xfrm>
            <a:off x="9608450" y="5278838"/>
            <a:ext cx="720134" cy="201336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7F3FFC-006B-4675-B92E-222CF62ABE3F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D6C337-01DB-44AB-A028-04C9D5A48314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77158F-44D0-4431-AD71-BA388019B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6771B4-63A1-47ED-BA54-FA9B5731DC1D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E38AA9-0160-40BD-AF99-908C250A37D7}"/>
              </a:ext>
            </a:extLst>
          </p:cNvPr>
          <p:cNvSpPr txBox="1"/>
          <p:nvPr/>
        </p:nvSpPr>
        <p:spPr>
          <a:xfrm>
            <a:off x="1355676" y="477698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Studio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다운받기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AD0318-377B-4448-B060-6E0911829A50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4F26CB3-7C1E-44D2-8C62-244881F058AF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CC44809-2F57-4DB3-B9DA-09EE961F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50D9B3-FDEF-4636-8523-9F1F9ADFCB0C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70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BA0A20-643C-49AE-8260-EBBEA40B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01" y="1745249"/>
            <a:ext cx="5081634" cy="3936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567543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51031" y="5384295"/>
            <a:ext cx="720134" cy="192946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F78281-D599-4BBF-BD54-845FDAF3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745249"/>
            <a:ext cx="5075820" cy="3936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D5E5B0-A244-4844-95B0-709170657273}"/>
              </a:ext>
            </a:extLst>
          </p:cNvPr>
          <p:cNvSpPr/>
          <p:nvPr/>
        </p:nvSpPr>
        <p:spPr>
          <a:xfrm>
            <a:off x="9520715" y="5365002"/>
            <a:ext cx="720134" cy="192946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CB51B8-85DB-493B-BD0E-E37B80D799E7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45AAAB1-061A-49E6-AE94-F16E27E34F56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8F4A4C-4A1A-49E6-98BF-EA61625C8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DE9137-1B7E-4F9B-8BC1-8B422679D648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528068-ED06-4EA7-9092-20D34BA26509}"/>
              </a:ext>
            </a:extLst>
          </p:cNvPr>
          <p:cNvSpPr txBox="1"/>
          <p:nvPr/>
        </p:nvSpPr>
        <p:spPr>
          <a:xfrm>
            <a:off x="1355676" y="477698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Studio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다운받기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B633B5-5F7E-4EA3-83F6-F5C2DE1E55CB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6E6B971-F782-4EB9-9E6A-EC5E6777E062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132F8F-C7AE-43BF-9D0A-9E6C21A02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BEFC67-8EF3-4241-966A-A9D351F7C4DF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20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567543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D1AB8F-0C35-43B7-AD7D-C49665CCD341}"/>
              </a:ext>
            </a:extLst>
          </p:cNvPr>
          <p:cNvGrpSpPr/>
          <p:nvPr/>
        </p:nvGrpSpPr>
        <p:grpSpPr>
          <a:xfrm>
            <a:off x="3186256" y="2022874"/>
            <a:ext cx="5819487" cy="2633819"/>
            <a:chOff x="1128008" y="2094845"/>
            <a:chExt cx="4420217" cy="200052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0B1670-FC8C-4678-BC52-8BCB19C8B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008" y="2094845"/>
              <a:ext cx="4420217" cy="200052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1128008" y="3236053"/>
              <a:ext cx="2001086" cy="413157"/>
            </a:xfrm>
            <a:prstGeom prst="rect">
              <a:avLst/>
            </a:prstGeom>
            <a:noFill/>
            <a:ln w="57150">
              <a:solidFill>
                <a:srgbClr val="FF5D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D5E5B0-A244-4844-95B0-709170657273}"/>
                </a:ext>
              </a:extLst>
            </p:cNvPr>
            <p:cNvSpPr/>
            <p:nvPr/>
          </p:nvSpPr>
          <p:spPr>
            <a:xfrm>
              <a:off x="4520188" y="3649209"/>
              <a:ext cx="899099" cy="302005"/>
            </a:xfrm>
            <a:prstGeom prst="rect">
              <a:avLst/>
            </a:prstGeom>
            <a:noFill/>
            <a:ln w="57150">
              <a:solidFill>
                <a:srgbClr val="FF5D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8FB593-79C0-43EB-B2C0-BFE7B60DC324}"/>
              </a:ext>
            </a:extLst>
          </p:cNvPr>
          <p:cNvSpPr txBox="1"/>
          <p:nvPr/>
        </p:nvSpPr>
        <p:spPr>
          <a:xfrm>
            <a:off x="4020400" y="5045348"/>
            <a:ext cx="415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HG굴린꼬딕씨 60g" panose="02020603020101020101" pitchFamily="18" charset="-127"/>
                <a:ea typeface="HG굴린꼬딕씨 60g" panose="02020603020101020101" pitchFamily="18" charset="-127"/>
              </a:rPr>
              <a:t>처음 설치 시 </a:t>
            </a:r>
            <a:r>
              <a:rPr lang="en-US" altLang="ko-KR" dirty="0">
                <a:solidFill>
                  <a:srgbClr val="FF0000"/>
                </a:solidFill>
                <a:latin typeface="HG굴린꼬딕씨 60g" panose="02020603020101020101" pitchFamily="18" charset="-127"/>
                <a:ea typeface="HG굴린꼬딕씨 60g" panose="02020603020101020101" pitchFamily="18" charset="-127"/>
              </a:rPr>
              <a:t>“Do not import settings” </a:t>
            </a:r>
            <a:r>
              <a:rPr lang="ko-KR" altLang="en-US" dirty="0">
                <a:solidFill>
                  <a:srgbClr val="FF0000"/>
                </a:solidFill>
                <a:latin typeface="HG굴린꼬딕씨 60g" panose="02020603020101020101" pitchFamily="18" charset="-127"/>
                <a:ea typeface="HG굴린꼬딕씨 60g" panose="02020603020101020101" pitchFamily="18" charset="-127"/>
              </a:rPr>
              <a:t>선택</a:t>
            </a:r>
            <a:endParaRPr lang="en-US" altLang="ko-KR" dirty="0">
              <a:solidFill>
                <a:srgbClr val="FF0000"/>
              </a:solidFill>
              <a:latin typeface="HG굴린꼬딕씨 60g" panose="02020603020101020101" pitchFamily="18" charset="-127"/>
              <a:ea typeface="HG굴린꼬딕씨 60g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AC4ECF-8E5F-4DCB-B327-6FF74E6386ED}"/>
              </a:ext>
            </a:extLst>
          </p:cNvPr>
          <p:cNvGrpSpPr/>
          <p:nvPr/>
        </p:nvGrpSpPr>
        <p:grpSpPr>
          <a:xfrm>
            <a:off x="260777" y="160496"/>
            <a:ext cx="7325842" cy="1109318"/>
            <a:chOff x="165527" y="92975"/>
            <a:chExt cx="7325842" cy="11093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ECA309C-85B1-4CEB-9BB0-5124CD88D173}"/>
                </a:ext>
              </a:extLst>
            </p:cNvPr>
            <p:cNvSpPr/>
            <p:nvPr/>
          </p:nvSpPr>
          <p:spPr>
            <a:xfrm>
              <a:off x="472580" y="257175"/>
              <a:ext cx="7018789" cy="772075"/>
            </a:xfrm>
            <a:prstGeom prst="roundRect">
              <a:avLst/>
            </a:prstGeom>
            <a:solidFill>
              <a:srgbClr val="073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789A22B-E25A-4CB5-B2B0-34887A3F0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5" t="16234" r="17715" b="16331"/>
            <a:stretch/>
          </p:blipFill>
          <p:spPr>
            <a:xfrm>
              <a:off x="165527" y="92975"/>
              <a:ext cx="939319" cy="110931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E17336F-12C7-46AD-90D9-EBA220B14FA1}"/>
                </a:ext>
              </a:extLst>
            </p:cNvPr>
            <p:cNvSpPr/>
            <p:nvPr/>
          </p:nvSpPr>
          <p:spPr>
            <a:xfrm>
              <a:off x="897622" y="1029807"/>
              <a:ext cx="207224" cy="165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4749FC-8527-47DE-83A1-E065CF6AE3D9}"/>
              </a:ext>
            </a:extLst>
          </p:cNvPr>
          <p:cNvSpPr txBox="1"/>
          <p:nvPr/>
        </p:nvSpPr>
        <p:spPr>
          <a:xfrm>
            <a:off x="1355676" y="477698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Studio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3DDC8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다운받기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1785E3-3391-48D7-9C65-8514CE5B62B3}"/>
              </a:ext>
            </a:extLst>
          </p:cNvPr>
          <p:cNvGrpSpPr/>
          <p:nvPr/>
        </p:nvGrpSpPr>
        <p:grpSpPr>
          <a:xfrm>
            <a:off x="0" y="6340784"/>
            <a:ext cx="12192000" cy="517216"/>
            <a:chOff x="0" y="6340784"/>
            <a:chExt cx="12192000" cy="51721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51D2D12-61B7-41FF-B939-66C7493C6E00}"/>
                </a:ext>
              </a:extLst>
            </p:cNvPr>
            <p:cNvSpPr/>
            <p:nvPr/>
          </p:nvSpPr>
          <p:spPr>
            <a:xfrm>
              <a:off x="0" y="6340784"/>
              <a:ext cx="12192000" cy="51721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514546-C14D-4E30-B853-51E49E35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372" y="6495406"/>
              <a:ext cx="1582547" cy="20797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8A7A32-5B1E-40FC-83F7-6B3FD63D2D77}"/>
                </a:ext>
              </a:extLst>
            </p:cNvPr>
            <p:cNvSpPr txBox="1"/>
            <p:nvPr/>
          </p:nvSpPr>
          <p:spPr>
            <a:xfrm>
              <a:off x="159586" y="6460891"/>
              <a:ext cx="2398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Android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Programming</a:t>
              </a:r>
              <a:endPara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7297EF-327D-46C3-BA51-DB1FDD43CC83}"/>
              </a:ext>
            </a:extLst>
          </p:cNvPr>
          <p:cNvSpPr txBox="1"/>
          <p:nvPr/>
        </p:nvSpPr>
        <p:spPr>
          <a:xfrm>
            <a:off x="4973790" y="2369917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HG굴린꼬딕씨 60g" panose="02020603020101020101" pitchFamily="18" charset="-127"/>
                <a:ea typeface="HG굴린꼬딕씨 60g" panose="02020603020101020101" pitchFamily="18" charset="-127"/>
              </a:rPr>
              <a:t>이전에 설치한적이 있다면 설정 불러오기</a:t>
            </a:r>
            <a:endParaRPr lang="en-US" altLang="ko-KR" dirty="0">
              <a:solidFill>
                <a:srgbClr val="FF0000"/>
              </a:solidFill>
              <a:latin typeface="HG굴린꼬딕씨 60g" panose="02020603020101020101" pitchFamily="18" charset="-127"/>
              <a:ea typeface="HG굴린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19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393</Words>
  <Application>Microsoft Office PowerPoint</Application>
  <PresentationFormat>와이드스크린</PresentationFormat>
  <Paragraphs>130</Paragraphs>
  <Slides>28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나눔고딕</vt:lpstr>
      <vt:lpstr>HG굴린꼬딕씨 60g</vt:lpstr>
      <vt:lpstr>맑은 고딕</vt:lpstr>
      <vt:lpstr>G마켓 산스 TTF Bold</vt:lpstr>
      <vt:lpstr>Arial</vt:lpstr>
      <vt:lpstr>G마켓 산스 Medium</vt:lpstr>
      <vt:lpstr>G마켓 산스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채 수민</cp:lastModifiedBy>
  <cp:revision>233</cp:revision>
  <dcterms:created xsi:type="dcterms:W3CDTF">2017-01-14T23:40:12Z</dcterms:created>
  <dcterms:modified xsi:type="dcterms:W3CDTF">2022-11-14T02:08:50Z</dcterms:modified>
</cp:coreProperties>
</file>